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1" r:id="rId1"/>
  </p:sldMasterIdLst>
  <p:notesMasterIdLst>
    <p:notesMasterId r:id="rId15"/>
  </p:notesMasterIdLst>
  <p:handoutMasterIdLst>
    <p:handoutMasterId r:id="rId16"/>
  </p:handoutMasterIdLst>
  <p:sldIdLst>
    <p:sldId id="307" r:id="rId2"/>
    <p:sldId id="299" r:id="rId3"/>
    <p:sldId id="266" r:id="rId4"/>
    <p:sldId id="290" r:id="rId5"/>
    <p:sldId id="268" r:id="rId6"/>
    <p:sldId id="314" r:id="rId7"/>
    <p:sldId id="315" r:id="rId8"/>
    <p:sldId id="316" r:id="rId9"/>
    <p:sldId id="317" r:id="rId10"/>
    <p:sldId id="318" r:id="rId11"/>
    <p:sldId id="319" r:id="rId12"/>
    <p:sldId id="320" r:id="rId13"/>
    <p:sldId id="32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ng Yang" initials="PY" lastIdx="1" clrIdx="0">
    <p:extLst>
      <p:ext uri="{19B8F6BF-5375-455C-9EA6-DF929625EA0E}">
        <p15:presenceInfo xmlns:p15="http://schemas.microsoft.com/office/powerpoint/2012/main" userId="S::pyang@clindatainsight.com::8730c490-55d1-4d0d-9cad-75128f0e25d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9C89"/>
    <a:srgbClr val="434635"/>
    <a:srgbClr val="7C1831"/>
    <a:srgbClr val="F2975C"/>
    <a:srgbClr val="8FE1B9"/>
    <a:srgbClr val="C4D6FA"/>
    <a:srgbClr val="F9BFBF"/>
    <a:srgbClr val="91DCF6"/>
    <a:srgbClr val="F96767"/>
    <a:srgbClr val="FD9F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878" autoAdjust="0"/>
    <p:restoredTop sz="82925" autoAdjust="0"/>
  </p:normalViewPr>
  <p:slideViewPr>
    <p:cSldViewPr snapToGrid="0">
      <p:cViewPr varScale="1">
        <p:scale>
          <a:sx n="58" d="100"/>
          <a:sy n="58" d="100"/>
        </p:scale>
        <p:origin x="389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9D5759-0E39-4223-9608-BB1148736546}" type="doc">
      <dgm:prSet loTypeId="urn:microsoft.com/office/officeart/2005/8/layout/balance1" loCatId="list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D7648D5-F8F0-4B6E-8203-EAAB99E3EEF5}">
      <dgm:prSet phldrT="[Text]" custT="1"/>
      <dgm:spPr>
        <a:solidFill>
          <a:srgbClr val="F2975C">
            <a:alpha val="90000"/>
          </a:srgbClr>
        </a:solidFill>
      </dgm:spPr>
      <dgm:t>
        <a:bodyPr anchor="ctr"/>
        <a:lstStyle/>
        <a:p>
          <a:pPr>
            <a:buFont typeface="Wingdings" charset="2"/>
            <a:buNone/>
          </a:pPr>
          <a:r>
            <a:rPr lang="en-US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erlin Sans FB" panose="020E0602020502020306" pitchFamily="34" charset="0"/>
            </a:rPr>
            <a:t>You can learn pretty much everything you desire at work. </a:t>
          </a:r>
        </a:p>
      </dgm:t>
    </dgm:pt>
    <dgm:pt modelId="{90AD61AF-43A9-4FD0-BE9D-7175FFB9BB80}" type="parTrans" cxnId="{F109A966-7A0E-409A-930F-31673F4396FF}">
      <dgm:prSet/>
      <dgm:spPr/>
      <dgm:t>
        <a:bodyPr/>
        <a:lstStyle/>
        <a:p>
          <a:endParaRPr lang="en-US"/>
        </a:p>
      </dgm:t>
    </dgm:pt>
    <dgm:pt modelId="{F447A42D-FD9B-4901-B88F-E3742F01D05D}" type="sibTrans" cxnId="{F109A966-7A0E-409A-930F-31673F4396FF}">
      <dgm:prSet/>
      <dgm:spPr/>
      <dgm:t>
        <a:bodyPr/>
        <a:lstStyle/>
        <a:p>
          <a:endParaRPr lang="en-US"/>
        </a:p>
      </dgm:t>
    </dgm:pt>
    <dgm:pt modelId="{D5EBF05B-E784-4803-8ED8-9411811BB40F}">
      <dgm:prSet phldrT="[Text]" custT="1"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 anchor="ctr"/>
        <a:lstStyle/>
        <a:p>
          <a:r>
            <a:rPr lang="en-US" sz="2800" dirty="0">
              <a:ln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erlin Sans FB" panose="020E0602020502020306" pitchFamily="34" charset="0"/>
            </a:rPr>
            <a:t>Business school takes a long time and costs a lot.</a:t>
          </a:r>
        </a:p>
      </dgm:t>
    </dgm:pt>
    <dgm:pt modelId="{44155261-7F01-46C3-943F-47C0DDD7B337}" type="parTrans" cxnId="{CACAE686-AE51-468C-86EB-D7C8EDF8297A}">
      <dgm:prSet/>
      <dgm:spPr/>
      <dgm:t>
        <a:bodyPr/>
        <a:lstStyle/>
        <a:p>
          <a:endParaRPr lang="en-US"/>
        </a:p>
      </dgm:t>
    </dgm:pt>
    <dgm:pt modelId="{A1292F49-3310-4B0E-BC9D-8894C4EA13A0}" type="sibTrans" cxnId="{CACAE686-AE51-468C-86EB-D7C8EDF8297A}">
      <dgm:prSet/>
      <dgm:spPr/>
      <dgm:t>
        <a:bodyPr/>
        <a:lstStyle/>
        <a:p>
          <a:endParaRPr lang="en-US"/>
        </a:p>
      </dgm:t>
    </dgm:pt>
    <dgm:pt modelId="{809AB467-9852-5F4D-84ED-6EB5C7B8C402}" type="pres">
      <dgm:prSet presAssocID="{259D5759-0E39-4223-9608-BB1148736546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CBA6F87-F438-984C-896C-21217625A125}" type="pres">
      <dgm:prSet presAssocID="{259D5759-0E39-4223-9608-BB1148736546}" presName="dummyMaxCanvas" presStyleCnt="0"/>
      <dgm:spPr/>
    </dgm:pt>
    <dgm:pt modelId="{2AEFF3DD-9CDA-B64C-A883-F99CAB240183}" type="pres">
      <dgm:prSet presAssocID="{259D5759-0E39-4223-9608-BB1148736546}" presName="parentComposite" presStyleCnt="0"/>
      <dgm:spPr/>
    </dgm:pt>
    <dgm:pt modelId="{63ACB01B-465A-C147-88C3-1EAA180A570C}" type="pres">
      <dgm:prSet presAssocID="{259D5759-0E39-4223-9608-BB1148736546}" presName="parent1" presStyleLbl="alignAccFollowNode1" presStyleIdx="0" presStyleCnt="4" custScaleX="244204" custScaleY="243103" custLinFactY="62065" custLinFactNeighborX="-59227" custLinFactNeighborY="100000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4FF731EF-08F5-684A-914B-47EAE23E1704}" type="pres">
      <dgm:prSet presAssocID="{259D5759-0E39-4223-9608-BB1148736546}" presName="parent2" presStyleLbl="alignAccFollowNode1" presStyleIdx="1" presStyleCnt="4" custAng="0" custScaleX="261805" custScaleY="258246" custLinFactY="100000" custLinFactNeighborX="98694" custLinFactNeighborY="110645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8D742E0A-691E-A049-9E5C-980354B46F1D}" type="pres">
      <dgm:prSet presAssocID="{259D5759-0E39-4223-9608-BB1148736546}" presName="childrenComposite" presStyleCnt="0"/>
      <dgm:spPr/>
    </dgm:pt>
    <dgm:pt modelId="{2B5EC9F5-D11F-C749-A04C-D2ADD122BB58}" type="pres">
      <dgm:prSet presAssocID="{259D5759-0E39-4223-9608-BB1148736546}" presName="dummyMaxCanvas_ChildArea" presStyleCnt="0"/>
      <dgm:spPr/>
    </dgm:pt>
    <dgm:pt modelId="{F32E0B9D-A223-1348-BC96-72E587759A63}" type="pres">
      <dgm:prSet presAssocID="{259D5759-0E39-4223-9608-BB1148736546}" presName="fulcrum" presStyleLbl="alignAccFollowNode1" presStyleIdx="2" presStyleCnt="4"/>
      <dgm:spPr>
        <a:solidFill>
          <a:srgbClr val="91DCF6">
            <a:alpha val="90000"/>
          </a:srgbClr>
        </a:solidFill>
      </dgm:spPr>
    </dgm:pt>
    <dgm:pt modelId="{D61A9ACF-603F-E042-B2D5-D42E82ABD027}" type="pres">
      <dgm:prSet presAssocID="{259D5759-0E39-4223-9608-BB1148736546}" presName="balance_00" presStyleLbl="alignAccFollowNode1" presStyleIdx="3" presStyleCnt="4" custAng="20864268" custFlipVert="1" custScaleX="101765" custScaleY="68390" custLinFactNeighborX="316" custLinFactNeighborY="-28070">
        <dgm:presLayoutVars>
          <dgm:bulletEnabled val="1"/>
        </dgm:presLayoutVars>
      </dgm:prSet>
      <dgm:spPr>
        <a:solidFill>
          <a:srgbClr val="91DCF6">
            <a:alpha val="90000"/>
          </a:srgbClr>
        </a:solidFill>
      </dgm:spPr>
    </dgm:pt>
  </dgm:ptLst>
  <dgm:cxnLst>
    <dgm:cxn modelId="{8DA08D41-99C1-2042-9339-DCCF1A98961B}" type="presOf" srcId="{259D5759-0E39-4223-9608-BB1148736546}" destId="{809AB467-9852-5F4D-84ED-6EB5C7B8C402}" srcOrd="0" destOrd="0" presId="urn:microsoft.com/office/officeart/2005/8/layout/balance1"/>
    <dgm:cxn modelId="{F109A966-7A0E-409A-930F-31673F4396FF}" srcId="{259D5759-0E39-4223-9608-BB1148736546}" destId="{8D7648D5-F8F0-4B6E-8203-EAAB99E3EEF5}" srcOrd="1" destOrd="0" parTransId="{90AD61AF-43A9-4FD0-BE9D-7175FFB9BB80}" sibTransId="{F447A42D-FD9B-4901-B88F-E3742F01D05D}"/>
    <dgm:cxn modelId="{CACAE686-AE51-468C-86EB-D7C8EDF8297A}" srcId="{259D5759-0E39-4223-9608-BB1148736546}" destId="{D5EBF05B-E784-4803-8ED8-9411811BB40F}" srcOrd="0" destOrd="0" parTransId="{44155261-7F01-46C3-943F-47C0DDD7B337}" sibTransId="{A1292F49-3310-4B0E-BC9D-8894C4EA13A0}"/>
    <dgm:cxn modelId="{4DC4B053-BB6E-A24A-BC41-98B3F1ECD18F}" type="presOf" srcId="{D5EBF05B-E784-4803-8ED8-9411811BB40F}" destId="{63ACB01B-465A-C147-88C3-1EAA180A570C}" srcOrd="0" destOrd="0" presId="urn:microsoft.com/office/officeart/2005/8/layout/balance1"/>
    <dgm:cxn modelId="{4B42438A-7D66-D942-95CC-D7D78D8FDE57}" type="presOf" srcId="{8D7648D5-F8F0-4B6E-8203-EAAB99E3EEF5}" destId="{4FF731EF-08F5-684A-914B-47EAE23E1704}" srcOrd="0" destOrd="0" presId="urn:microsoft.com/office/officeart/2005/8/layout/balance1"/>
    <dgm:cxn modelId="{CBC2FB45-01D7-414E-AE94-B0A02063D882}" type="presParOf" srcId="{809AB467-9852-5F4D-84ED-6EB5C7B8C402}" destId="{8CBA6F87-F438-984C-896C-21217625A125}" srcOrd="0" destOrd="0" presId="urn:microsoft.com/office/officeart/2005/8/layout/balance1"/>
    <dgm:cxn modelId="{18BC693C-E13F-7A4F-BC9E-FA45CF291C93}" type="presParOf" srcId="{809AB467-9852-5F4D-84ED-6EB5C7B8C402}" destId="{2AEFF3DD-9CDA-B64C-A883-F99CAB240183}" srcOrd="1" destOrd="0" presId="urn:microsoft.com/office/officeart/2005/8/layout/balance1"/>
    <dgm:cxn modelId="{DE3123A0-A8CD-F14E-8E5F-EABB040FD486}" type="presParOf" srcId="{2AEFF3DD-9CDA-B64C-A883-F99CAB240183}" destId="{63ACB01B-465A-C147-88C3-1EAA180A570C}" srcOrd="0" destOrd="0" presId="urn:microsoft.com/office/officeart/2005/8/layout/balance1"/>
    <dgm:cxn modelId="{F6861725-5E70-064A-9C7D-9177C54704AF}" type="presParOf" srcId="{2AEFF3DD-9CDA-B64C-A883-F99CAB240183}" destId="{4FF731EF-08F5-684A-914B-47EAE23E1704}" srcOrd="1" destOrd="0" presId="urn:microsoft.com/office/officeart/2005/8/layout/balance1"/>
    <dgm:cxn modelId="{7498C217-8504-AC41-AD48-2E1212C82316}" type="presParOf" srcId="{809AB467-9852-5F4D-84ED-6EB5C7B8C402}" destId="{8D742E0A-691E-A049-9E5C-980354B46F1D}" srcOrd="2" destOrd="0" presId="urn:microsoft.com/office/officeart/2005/8/layout/balance1"/>
    <dgm:cxn modelId="{4B286DD6-F80F-F144-AA5C-31D4A1C949B9}" type="presParOf" srcId="{8D742E0A-691E-A049-9E5C-980354B46F1D}" destId="{2B5EC9F5-D11F-C749-A04C-D2ADD122BB58}" srcOrd="0" destOrd="0" presId="urn:microsoft.com/office/officeart/2005/8/layout/balance1"/>
    <dgm:cxn modelId="{73B4AB9D-D988-134C-8EE1-BE07D0FCD13D}" type="presParOf" srcId="{8D742E0A-691E-A049-9E5C-980354B46F1D}" destId="{F32E0B9D-A223-1348-BC96-72E587759A63}" srcOrd="1" destOrd="0" presId="urn:microsoft.com/office/officeart/2005/8/layout/balance1"/>
    <dgm:cxn modelId="{AF312699-5C20-5D45-A6FA-9691644B0A91}" type="presParOf" srcId="{8D742E0A-691E-A049-9E5C-980354B46F1D}" destId="{D61A9ACF-603F-E042-B2D5-D42E82ABD027}" srcOrd="2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ACB01B-465A-C147-88C3-1EAA180A570C}">
      <dsp:nvSpPr>
        <dsp:cNvPr id="0" name=""/>
        <dsp:cNvSpPr/>
      </dsp:nvSpPr>
      <dsp:spPr>
        <a:xfrm>
          <a:off x="197177" y="1193218"/>
          <a:ext cx="4032287" cy="2230059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  <a:alpha val="9000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>
              <a:ln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erlin Sans FB" panose="020E0602020502020306" pitchFamily="34" charset="0"/>
            </a:rPr>
            <a:t>Business school takes a long time and costs a lot.</a:t>
          </a:r>
        </a:p>
      </dsp:txBody>
      <dsp:txXfrm>
        <a:off x="262493" y="1258534"/>
        <a:ext cx="3901655" cy="2099427"/>
      </dsp:txXfrm>
    </dsp:sp>
    <dsp:sp modelId="{4FF731EF-08F5-684A-914B-47EAE23E1704}">
      <dsp:nvSpPr>
        <dsp:cNvPr id="0" name=""/>
        <dsp:cNvSpPr/>
      </dsp:nvSpPr>
      <dsp:spPr>
        <a:xfrm>
          <a:off x="4590009" y="1569402"/>
          <a:ext cx="4322914" cy="2368971"/>
        </a:xfrm>
        <a:prstGeom prst="roundRect">
          <a:avLst>
            <a:gd name="adj" fmla="val 10000"/>
          </a:avLst>
        </a:prstGeom>
        <a:solidFill>
          <a:srgbClr val="F2975C">
            <a:alpha val="90000"/>
          </a:srgbClr>
        </a:solidFill>
        <a:ln w="952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charset="2"/>
            <a:buNone/>
          </a:pPr>
          <a:r>
            <a:rPr lang="en-US" sz="2800" kern="1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erlin Sans FB" panose="020E0602020502020306" pitchFamily="34" charset="0"/>
            </a:rPr>
            <a:t>You can learn pretty much everything you desire at work. </a:t>
          </a:r>
        </a:p>
      </dsp:txBody>
      <dsp:txXfrm>
        <a:off x="4659394" y="1638787"/>
        <a:ext cx="4184144" cy="2230201"/>
      </dsp:txXfrm>
    </dsp:sp>
    <dsp:sp modelId="{F32E0B9D-A223-1348-BC96-72E587759A63}">
      <dsp:nvSpPr>
        <dsp:cNvPr id="0" name=""/>
        <dsp:cNvSpPr/>
      </dsp:nvSpPr>
      <dsp:spPr>
        <a:xfrm>
          <a:off x="4112462" y="4261567"/>
          <a:ext cx="687998" cy="687998"/>
        </a:xfrm>
        <a:prstGeom prst="triangle">
          <a:avLst/>
        </a:prstGeom>
        <a:solidFill>
          <a:srgbClr val="91DCF6">
            <a:alpha val="90000"/>
          </a:srgbClr>
        </a:solidFill>
        <a:ln w="952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61A9ACF-603F-E042-B2D5-D42E82ABD027}">
      <dsp:nvSpPr>
        <dsp:cNvPr id="0" name=""/>
        <dsp:cNvSpPr/>
      </dsp:nvSpPr>
      <dsp:spPr>
        <a:xfrm rot="735732" flipV="1">
          <a:off x="2369081" y="3939322"/>
          <a:ext cx="4200849" cy="190718"/>
        </a:xfrm>
        <a:prstGeom prst="rect">
          <a:avLst/>
        </a:prstGeom>
        <a:solidFill>
          <a:srgbClr val="91DCF6">
            <a:alpha val="90000"/>
          </a:srgbClr>
        </a:solidFill>
        <a:ln w="95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EE135731-8769-4766-AD2A-2C42ED00F5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3821AF0-6416-4F08-911C-5B64956DC80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82A207-8664-4315-981E-05F4A0053EFA}" type="datetimeFigureOut">
              <a:rPr lang="en-US" smtClean="0"/>
              <a:t>10/29/2021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07AE89A-0302-4D23-94AA-0B15CB4EA85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A166BB3-DFF4-4F73-8F73-B8BE281BD6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45EAB-A12A-473D-BD14-BB33CCD820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286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1.svg>
</file>

<file path=ppt/media/image32.png>
</file>

<file path=ppt/media/image33.svg>
</file>

<file path=ppt/media/image35.sv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6B65E8-8147-4DBF-BA78-55109803FF3D}" type="datetimeFigureOut">
              <a:rPr lang="en-US" smtClean="0"/>
              <a:t>10/29/2021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EA4398-9A49-4BEF-8DC1-A23C4B6D9A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420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A4398-9A49-4BEF-8DC1-A23C4B6D9A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032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A4398-9A49-4BEF-8DC1-A23C4B6D9A0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906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A4398-9A49-4BEF-8DC1-A23C4B6D9A0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433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A4398-9A49-4BEF-8DC1-A23C4B6D9A0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155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A4398-9A49-4BEF-8DC1-A23C4B6D9A0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9589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A4398-9A49-4BEF-8DC1-A23C4B6D9A0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347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A4398-9A49-4BEF-8DC1-A23C4B6D9A0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937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A4398-9A49-4BEF-8DC1-A23C4B6D9A0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89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5C1CFFA-5DCA-4BEF-B8DD-6732F0CE4DDE}"/>
              </a:ext>
            </a:extLst>
          </p:cNvPr>
          <p:cNvSpPr/>
          <p:nvPr userDrawn="1"/>
        </p:nvSpPr>
        <p:spPr>
          <a:xfrm>
            <a:off x="0" y="-75501"/>
            <a:ext cx="12264705" cy="7009001"/>
          </a:xfrm>
          <a:prstGeom prst="rect">
            <a:avLst/>
          </a:prstGeom>
          <a:gradFill flip="none" rotWithShape="1">
            <a:gsLst>
              <a:gs pos="23000">
                <a:schemeClr val="tx2">
                  <a:lumMod val="75000"/>
                </a:schemeClr>
              </a:gs>
              <a:gs pos="95050">
                <a:srgbClr val="12699E"/>
              </a:gs>
              <a:gs pos="84000">
                <a:srgbClr val="12699E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b="1" cap="all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xmlns="" id="{05077B5A-B7B4-4FC8-BF4A-C9BDCE632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  <p:pic>
        <p:nvPicPr>
          <p:cNvPr id="5" name="Picture 4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xmlns="" id="{2E9FBB23-6948-479C-8525-38746D1AA2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737" y="166579"/>
            <a:ext cx="2106435" cy="53081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6DBD261-ECFA-40EC-A41F-CB11606980AF}"/>
              </a:ext>
            </a:extLst>
          </p:cNvPr>
          <p:cNvSpPr/>
          <p:nvPr userDrawn="1"/>
        </p:nvSpPr>
        <p:spPr>
          <a:xfrm>
            <a:off x="11132191" y="-134785"/>
            <a:ext cx="67112" cy="530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70BCB384-0E7C-41BE-9EEC-BA8FE5A7AEC5}"/>
              </a:ext>
            </a:extLst>
          </p:cNvPr>
          <p:cNvSpPr/>
          <p:nvPr userDrawn="1"/>
        </p:nvSpPr>
        <p:spPr>
          <a:xfrm>
            <a:off x="11360091" y="-134785"/>
            <a:ext cx="67112" cy="530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8F1A3AC8-3392-4FBC-951F-B491117257A0}"/>
              </a:ext>
            </a:extLst>
          </p:cNvPr>
          <p:cNvSpPr/>
          <p:nvPr userDrawn="1"/>
        </p:nvSpPr>
        <p:spPr>
          <a:xfrm flipH="1">
            <a:off x="11246141" y="-176402"/>
            <a:ext cx="67112" cy="6199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580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xmlns="" id="{0AFCC31E-25CC-4708-A387-11DBA2083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85709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xmlns="" id="{9CCA02E1-367A-4872-BAC8-A8B32DE9C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749052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11" name="Footer Placeholder 14">
            <a:extLst>
              <a:ext uri="{FF2B5EF4-FFF2-40B4-BE49-F238E27FC236}">
                <a16:creationId xmlns:a16="http://schemas.microsoft.com/office/drawing/2014/main" xmlns="" id="{5B849B34-1BE2-413D-9D62-246D6192BA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666340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xmlns="" id="{555D5BD4-77AA-41D7-BA43-569D41699F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1808363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xmlns="" id="{958FF1D0-8FDC-4AD9-8033-69A81A8AC0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1188837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ooter Placeholder 14">
            <a:extLst>
              <a:ext uri="{FF2B5EF4-FFF2-40B4-BE49-F238E27FC236}">
                <a16:creationId xmlns:a16="http://schemas.microsoft.com/office/drawing/2014/main" xmlns="" id="{6D4E9980-0A1D-4FDD-8CDC-6B626265EB6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13888445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xmlns="" id="{CB947F6B-18AD-4235-89F9-10E900F02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19506171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xmlns="" id="{62424887-1CE6-4EA1-99D4-AC4081596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3861370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aster Slide Deck 20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xmlns="" id="{7B3FC834-1E4A-4B0C-B0BE-642DCCF173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3292767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xmlns="" id="{5CFE4F5B-0358-4A7E-AE66-B00BD8C2D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4269218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xmlns="" id="{81EC5AC9-5045-4368-AE83-99D0A1705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3747382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14">
            <a:extLst>
              <a:ext uri="{FF2B5EF4-FFF2-40B4-BE49-F238E27FC236}">
                <a16:creationId xmlns:a16="http://schemas.microsoft.com/office/drawing/2014/main" xmlns="" id="{5575917D-4263-45D3-9215-03203CB42E2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3218369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xmlns="" id="{E9F24FFD-83C0-4815-9D90-3AC67DCC7F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2361388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xmlns="" id="{8C4AAB23-7782-43ED-B2DF-BEEDC6CB0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361963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xmlns="" id="{A4C9B0D8-1C54-409A-AC29-1B48B9FE7A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896690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xmlns="" id="{945CBE50-8B4D-4838-BB70-1C435B6B68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</p:spTree>
    <p:extLst>
      <p:ext uri="{BB962C8B-B14F-4D97-AF65-F5344CB8AC3E}">
        <p14:creationId xmlns:p14="http://schemas.microsoft.com/office/powerpoint/2010/main" val="2465040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ky, outdoor&#10;&#10;Description generated with very high confidence">
            <a:extLst>
              <a:ext uri="{FF2B5EF4-FFF2-40B4-BE49-F238E27FC236}">
                <a16:creationId xmlns:a16="http://schemas.microsoft.com/office/drawing/2014/main" xmlns="" id="{A6AF04B5-9144-4BAB-86B4-E98FB90D7A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/>
          <a:srcRect l="13295" t="26063" r="21307" b="11430"/>
          <a:stretch/>
        </p:blipFill>
        <p:spPr>
          <a:xfrm>
            <a:off x="7579538" y="2362198"/>
            <a:ext cx="4612462" cy="440871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673AF9B0-FFCE-45C4-9C52-FAA312F79307}"/>
              </a:ext>
            </a:extLst>
          </p:cNvPr>
          <p:cNvSpPr/>
          <p:nvPr userDrawn="1"/>
        </p:nvSpPr>
        <p:spPr>
          <a:xfrm>
            <a:off x="0" y="6314651"/>
            <a:ext cx="12192000" cy="543349"/>
          </a:xfrm>
          <a:prstGeom prst="rect">
            <a:avLst/>
          </a:prstGeom>
          <a:gradFill flip="none" rotWithShape="1">
            <a:gsLst>
              <a:gs pos="33000">
                <a:schemeClr val="tx2">
                  <a:lumMod val="75000"/>
                </a:schemeClr>
              </a:gs>
              <a:gs pos="100000">
                <a:srgbClr val="12699E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23" y="196633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678" y="1881356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xmlns="" id="{B972FFC3-E108-418F-812D-1750EDAC26F5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0336" y="6389825"/>
            <a:ext cx="1676684" cy="42251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08017" y="6416184"/>
            <a:ext cx="461734" cy="3322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400" b="0" i="0">
                <a:solidFill>
                  <a:schemeClr val="bg1"/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xmlns="" id="{F70A4A30-695C-4E0C-963D-641423B71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7787" y="6371826"/>
            <a:ext cx="4114800" cy="332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MyoKardia</a:t>
            </a:r>
          </a:p>
        </p:txBody>
      </p:sp>
      <p:pic>
        <p:nvPicPr>
          <p:cNvPr id="17" name="Picture 16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xmlns="" id="{6CB143FE-5C9C-40A7-AED5-EBB9973D75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1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03" r="75819"/>
          <a:stretch/>
        </p:blipFill>
        <p:spPr>
          <a:xfrm>
            <a:off x="11414649" y="109549"/>
            <a:ext cx="555102" cy="65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96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000" b="0" i="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Berlin Sans FB" panose="020E0602020502020306" pitchFamily="34" charset="0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Berlin Sans FB" panose="020E0602020502020306" pitchFamily="34" charset="0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Berlin Sans FB" panose="020E0602020502020306" pitchFamily="34" charset="0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Berlin Sans FB" panose="020E0602020502020306" pitchFamily="34" charset="0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Berlin Sans FB" panose="020E0602020502020306" pitchFamily="34" charset="0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3.sv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C48A48A3-909B-F549-AA86-AFB2A3B7D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9488236" cy="2709531"/>
          </a:xfrm>
        </p:spPr>
        <p:txBody>
          <a:bodyPr/>
          <a:lstStyle/>
          <a:p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How to Acquire Business Skills without Getting an MBA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xmlns="" id="{AC4A4273-DFD6-FF43-ABB2-29D7B1045F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5074" y="3551275"/>
            <a:ext cx="10296311" cy="248801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800" cap="none" spc="50" dirty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Impact" panose="020B0806030902050204" pitchFamily="34" charset="0"/>
              </a:rPr>
              <a:t>My Self-Learning During 8 Years of Running a Consulting Business </a:t>
            </a:r>
          </a:p>
          <a:p>
            <a:endParaRPr lang="en-US" sz="24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Impact" panose="020B0806030902050204" pitchFamily="34" charset="0"/>
              </a:rPr>
              <a:t>Peng Yang, Founder and President of Clindata Insight Inc. 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C97A4F4-67CA-5E43-8256-A6C4F07B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F79A44B-C099-7548-ADDA-3F0E33CA62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502943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blackboard&#10;&#10;Description automatically generated">
            <a:extLst>
              <a:ext uri="{FF2B5EF4-FFF2-40B4-BE49-F238E27FC236}">
                <a16:creationId xmlns:a16="http://schemas.microsoft.com/office/drawing/2014/main" xmlns="" id="{F17F5587-ABA7-42F8-95E9-17A2ED8769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9" t="-30"/>
          <a:stretch/>
        </p:blipFill>
        <p:spPr>
          <a:xfrm>
            <a:off x="-25400" y="-1"/>
            <a:ext cx="4203700" cy="6325932"/>
          </a:xfrm>
          <a:prstGeom prst="rect">
            <a:avLst/>
          </a:prstGeom>
        </p:spPr>
      </p:pic>
      <p:pic>
        <p:nvPicPr>
          <p:cNvPr id="4" name="Picture 3" descr="A picture containing text, blackboard&#10;&#10;Description automatically generated">
            <a:extLst>
              <a:ext uri="{FF2B5EF4-FFF2-40B4-BE49-F238E27FC236}">
                <a16:creationId xmlns:a16="http://schemas.microsoft.com/office/drawing/2014/main" xmlns="" id="{41E9465E-B0CD-4BD6-B057-69BD13929A2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78300" y="-1"/>
            <a:ext cx="8013700" cy="63259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64C2DE-5218-4226-8461-FC19707C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23" y="165100"/>
            <a:ext cx="4875018" cy="1400530"/>
          </a:xfrm>
        </p:spPr>
        <p:txBody>
          <a:bodyPr/>
          <a:lstStyle/>
          <a:p>
            <a:r>
              <a:rPr lang="en-US" sz="4400" dirty="0">
                <a:solidFill>
                  <a:schemeClr val="bg1"/>
                </a:solidFill>
              </a:rPr>
              <a:t>How to learn</a:t>
            </a:r>
            <a:r>
              <a:rPr lang="en-US" sz="4400" dirty="0"/>
              <a:t/>
            </a:r>
            <a:br>
              <a:rPr lang="en-US" sz="4400" dirty="0"/>
            </a:br>
            <a:r>
              <a:rPr lang="en-US" sz="3600" dirty="0">
                <a:solidFill>
                  <a:schemeClr val="accent4"/>
                </a:solidFill>
              </a:rPr>
              <a:t>Method 5 – From Getting No’s from People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D61C20F-9C50-476E-B7CB-B853D9ED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876B86D-E8AA-4548-98CA-62903E2B5B14}"/>
              </a:ext>
            </a:extLst>
          </p:cNvPr>
          <p:cNvSpPr txBox="1"/>
          <p:nvPr/>
        </p:nvSpPr>
        <p:spPr>
          <a:xfrm>
            <a:off x="390802" y="3160950"/>
            <a:ext cx="45486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/>
            <a:r>
              <a:rPr lang="en-US" sz="2800" b="1" i="1" dirty="0">
                <a:solidFill>
                  <a:schemeClr val="accent1"/>
                </a:solidFill>
              </a:rPr>
              <a:t>No means “Not Now”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2C83185-061C-49D7-AF02-616BB1CFD2A3}"/>
              </a:ext>
            </a:extLst>
          </p:cNvPr>
          <p:cNvSpPr txBox="1"/>
          <p:nvPr/>
        </p:nvSpPr>
        <p:spPr>
          <a:xfrm>
            <a:off x="1049595" y="4626868"/>
            <a:ext cx="495182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/>
            <a:r>
              <a:rPr lang="en-US" sz="2800" b="1" i="1" dirty="0">
                <a:solidFill>
                  <a:schemeClr val="accent1"/>
                </a:solidFill>
              </a:rPr>
              <a:t>What is the true reason behind the No?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89FA574-9F9C-4E26-8DBF-1AF193EA1431}"/>
              </a:ext>
            </a:extLst>
          </p:cNvPr>
          <p:cNvSpPr txBox="1"/>
          <p:nvPr/>
        </p:nvSpPr>
        <p:spPr>
          <a:xfrm>
            <a:off x="747598" y="3893909"/>
            <a:ext cx="45486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/>
            <a:r>
              <a:rPr lang="en-US" sz="2800" b="1" i="1" dirty="0">
                <a:solidFill>
                  <a:schemeClr val="accent1"/>
                </a:solidFill>
              </a:rPr>
              <a:t>and “</a:t>
            </a:r>
            <a:r>
              <a:rPr lang="en-US" sz="2800" b="1" i="1" u="sng" dirty="0">
                <a:solidFill>
                  <a:schemeClr val="accent1"/>
                </a:solidFill>
              </a:rPr>
              <a:t>N</a:t>
            </a:r>
            <a:r>
              <a:rPr lang="en-US" sz="2800" b="1" i="1" dirty="0">
                <a:solidFill>
                  <a:schemeClr val="accent1"/>
                </a:solidFill>
              </a:rPr>
              <a:t>ew </a:t>
            </a:r>
            <a:r>
              <a:rPr lang="en-US" sz="2800" b="1" i="1" u="sng" dirty="0">
                <a:solidFill>
                  <a:schemeClr val="accent1"/>
                </a:solidFill>
              </a:rPr>
              <a:t>O</a:t>
            </a:r>
            <a:r>
              <a:rPr lang="en-US" sz="2800" b="1" i="1" dirty="0">
                <a:solidFill>
                  <a:schemeClr val="accent1"/>
                </a:solidFill>
              </a:rPr>
              <a:t>pportunities” 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xmlns="" id="{8B0B56B9-2F88-4E34-870E-5F51FE181E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239684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64C2DE-5218-4226-8461-FC19707C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23" y="196633"/>
            <a:ext cx="7843687" cy="1400530"/>
          </a:xfrm>
        </p:spPr>
        <p:txBody>
          <a:bodyPr/>
          <a:lstStyle/>
          <a:p>
            <a:r>
              <a:rPr lang="en-US" sz="4400" dirty="0"/>
              <a:t>How to learn</a:t>
            </a:r>
            <a:br>
              <a:rPr lang="en-US" sz="4400" dirty="0"/>
            </a:br>
            <a:r>
              <a:rPr lang="en-US" sz="3600" dirty="0">
                <a:solidFill>
                  <a:schemeClr val="accent4"/>
                </a:solidFill>
              </a:rPr>
              <a:t>Method 6 – Learn from Wisdom and Inspiration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D61C20F-9C50-476E-B7CB-B853D9ED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9" name="Picture 8" descr="A group of people standing in a room&#10;&#10;Description automatically generated with low confidence">
            <a:extLst>
              <a:ext uri="{FF2B5EF4-FFF2-40B4-BE49-F238E27FC236}">
                <a16:creationId xmlns:a16="http://schemas.microsoft.com/office/drawing/2014/main" xmlns="" id="{28B9CACB-BD44-4073-9C33-C3525FD4190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6371" y="2224587"/>
            <a:ext cx="3228250" cy="2027040"/>
          </a:xfrm>
          <a:prstGeom prst="rect">
            <a:avLst/>
          </a:prstGeom>
        </p:spPr>
      </p:pic>
      <p:pic>
        <p:nvPicPr>
          <p:cNvPr id="10" name="Picture 9" descr="A group of people standing in a room&#10;&#10;Description automatically generated with low confidence">
            <a:extLst>
              <a:ext uri="{FF2B5EF4-FFF2-40B4-BE49-F238E27FC236}">
                <a16:creationId xmlns:a16="http://schemas.microsoft.com/office/drawing/2014/main" xmlns="" id="{5A36B80E-68FD-40D3-AE37-58DE5F262E9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84469" y="502385"/>
            <a:ext cx="3870661" cy="2590322"/>
          </a:xfrm>
          <a:prstGeom prst="rect">
            <a:avLst/>
          </a:prstGeom>
        </p:spPr>
      </p:pic>
      <p:pic>
        <p:nvPicPr>
          <p:cNvPr id="12" name="Picture 11" descr="A person running in a race&#10;&#10;Description automatically generated with medium confidence">
            <a:extLst>
              <a:ext uri="{FF2B5EF4-FFF2-40B4-BE49-F238E27FC236}">
                <a16:creationId xmlns:a16="http://schemas.microsoft.com/office/drawing/2014/main" xmlns="" id="{CFF37086-CDBC-4A66-A84E-DE1D4161E6A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6437" y="2936806"/>
            <a:ext cx="2025406" cy="3038109"/>
          </a:xfrm>
          <a:prstGeom prst="rect">
            <a:avLst/>
          </a:prstGeom>
        </p:spPr>
      </p:pic>
      <p:pic>
        <p:nvPicPr>
          <p:cNvPr id="4" name="Picture 3" descr="A person swimming in a pool&#10;&#10;Description automatically generated with medium confidence">
            <a:extLst>
              <a:ext uri="{FF2B5EF4-FFF2-40B4-BE49-F238E27FC236}">
                <a16:creationId xmlns:a16="http://schemas.microsoft.com/office/drawing/2014/main" xmlns="" id="{AAF5EB3A-1B28-4C7A-8D2A-876EDC3DA9B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9366" y="4061595"/>
            <a:ext cx="3710510" cy="2289385"/>
          </a:xfrm>
          <a:prstGeom prst="rect">
            <a:avLst/>
          </a:prstGeom>
        </p:spPr>
      </p:pic>
      <p:pic>
        <p:nvPicPr>
          <p:cNvPr id="7" name="Picture 6" descr="A picture containing person, outdoor, sport, gymnastics&#10;&#10;Description automatically generated">
            <a:extLst>
              <a:ext uri="{FF2B5EF4-FFF2-40B4-BE49-F238E27FC236}">
                <a16:creationId xmlns:a16="http://schemas.microsoft.com/office/drawing/2014/main" xmlns="" id="{E8E33C2F-FAFD-4F6B-8077-7811F345A755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56589" y="2872136"/>
            <a:ext cx="3334799" cy="23881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8927C5-1F87-4CE8-BB28-E4A46226AC2E}"/>
              </a:ext>
            </a:extLst>
          </p:cNvPr>
          <p:cNvSpPr txBox="1"/>
          <p:nvPr/>
        </p:nvSpPr>
        <p:spPr>
          <a:xfrm>
            <a:off x="8587395" y="6471452"/>
            <a:ext cx="30020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/>
            <a:r>
              <a:rPr lang="en-US" sz="1200" b="1" i="1" dirty="0">
                <a:solidFill>
                  <a:schemeClr val="bg1"/>
                </a:solidFill>
              </a:rPr>
              <a:t>*Olympic Photos from The New Yorker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xmlns="" id="{0CFCAFFE-019E-43FD-8938-A3A00E2E67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3355015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B3F9D2C-F286-4BBD-8255-B79AB006C84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3" r="782"/>
          <a:stretch/>
        </p:blipFill>
        <p:spPr>
          <a:xfrm>
            <a:off x="-1" y="-507581"/>
            <a:ext cx="12192001" cy="69237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5EC2914-3814-4921-B9C5-F06CAB519D29}"/>
              </a:ext>
            </a:extLst>
          </p:cNvPr>
          <p:cNvSpPr/>
          <p:nvPr/>
        </p:nvSpPr>
        <p:spPr>
          <a:xfrm>
            <a:off x="812835" y="2424628"/>
            <a:ext cx="2634283" cy="86183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64C2DE-5218-4226-8461-FC19707C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35" y="2480343"/>
            <a:ext cx="2634282" cy="778395"/>
          </a:xfrm>
        </p:spPr>
        <p:txBody>
          <a:bodyPr/>
          <a:lstStyle/>
          <a:p>
            <a:r>
              <a:rPr lang="en-US" sz="4400" dirty="0"/>
              <a:t>Open Book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D61C20F-9C50-476E-B7CB-B853D9ED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638F9CA-73D7-4A4A-B7E1-BB549AFC6018}"/>
              </a:ext>
            </a:extLst>
          </p:cNvPr>
          <p:cNvSpPr/>
          <p:nvPr/>
        </p:nvSpPr>
        <p:spPr>
          <a:xfrm>
            <a:off x="646103" y="4915718"/>
            <a:ext cx="8253389" cy="584775"/>
          </a:xfrm>
          <a:prstGeom prst="rect">
            <a:avLst/>
          </a:prstGeom>
          <a:solidFill>
            <a:schemeClr val="bg2">
              <a:lumMod val="5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C1468FE-EDE6-2D45-80C5-EB421EFE4FD3}"/>
              </a:ext>
            </a:extLst>
          </p:cNvPr>
          <p:cNvSpPr txBox="1"/>
          <p:nvPr/>
        </p:nvSpPr>
        <p:spPr>
          <a:xfrm>
            <a:off x="694871" y="4935768"/>
            <a:ext cx="8875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Believe in yourself and trust your intuition.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8ED71EA0-6EFB-4B6F-9B81-F991483E6ACB}"/>
              </a:ext>
            </a:extLst>
          </p:cNvPr>
          <p:cNvSpPr/>
          <p:nvPr/>
        </p:nvSpPr>
        <p:spPr>
          <a:xfrm>
            <a:off x="8328711" y="2919425"/>
            <a:ext cx="3265881" cy="86183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32311969-3F7B-4FEB-A02A-E68D5A05895A}"/>
              </a:ext>
            </a:extLst>
          </p:cNvPr>
          <p:cNvSpPr txBox="1">
            <a:spLocks/>
          </p:cNvSpPr>
          <p:nvPr/>
        </p:nvSpPr>
        <p:spPr>
          <a:xfrm>
            <a:off x="8328710" y="3002868"/>
            <a:ext cx="3489654" cy="7783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chemeClr val="tx2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Non Zero Sum</a:t>
            </a:r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xmlns="" id="{2D6D9B52-10E3-4B51-8DD6-FF3E16CABE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32242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1534018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/>
      <p:bldP spid="8" grpId="0" animBg="1"/>
      <p:bldP spid="4" grpId="0"/>
      <p:bldP spid="11" grpId="0" animBg="1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4989D562-CAC1-4A3C-86EB-55B92F0DC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44615" y="2080620"/>
            <a:ext cx="3502770" cy="1681756"/>
          </a:xfrm>
        </p:spPr>
        <p:txBody>
          <a:bodyPr/>
          <a:lstStyle/>
          <a:p>
            <a:r>
              <a:rPr lang="en-US" dirty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Thank You</a:t>
            </a:r>
          </a:p>
        </p:txBody>
      </p:sp>
      <p:pic>
        <p:nvPicPr>
          <p:cNvPr id="5" name="Graphic 4" descr="Telephone">
            <a:extLst>
              <a:ext uri="{FF2B5EF4-FFF2-40B4-BE49-F238E27FC236}">
                <a16:creationId xmlns:a16="http://schemas.microsoft.com/office/drawing/2014/main" xmlns="" id="{0E0421CF-7DDE-4B14-9D51-7F686F66C0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151842" y="3826301"/>
            <a:ext cx="496358" cy="4963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442FC0F-841E-4666-9AC1-BCE10A088E5E}"/>
              </a:ext>
            </a:extLst>
          </p:cNvPr>
          <p:cNvSpPr txBox="1"/>
          <p:nvPr/>
        </p:nvSpPr>
        <p:spPr>
          <a:xfrm>
            <a:off x="4648199" y="3762376"/>
            <a:ext cx="42331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650-255-8747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https://www.clindatainsight.com</a:t>
            </a:r>
          </a:p>
          <a:p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pyang@clindatainsight.com</a:t>
            </a:r>
          </a:p>
        </p:txBody>
      </p:sp>
      <p:pic>
        <p:nvPicPr>
          <p:cNvPr id="7" name="Graphic 6" descr="Envelope">
            <a:extLst>
              <a:ext uri="{FF2B5EF4-FFF2-40B4-BE49-F238E27FC236}">
                <a16:creationId xmlns:a16="http://schemas.microsoft.com/office/drawing/2014/main" xmlns="" id="{F0481FF4-49F0-4C5D-9A59-B33C1959FF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184702" y="4748696"/>
            <a:ext cx="430638" cy="430638"/>
          </a:xfrm>
          <a:prstGeom prst="rect">
            <a:avLst/>
          </a:prstGeom>
        </p:spPr>
      </p:pic>
      <p:pic>
        <p:nvPicPr>
          <p:cNvPr id="8" name="Graphic 7" descr="Monitor">
            <a:extLst>
              <a:ext uri="{FF2B5EF4-FFF2-40B4-BE49-F238E27FC236}">
                <a16:creationId xmlns:a16="http://schemas.microsoft.com/office/drawing/2014/main" xmlns="" id="{8084F885-8180-49E9-AA4B-8F9C122AA0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184702" y="4336339"/>
            <a:ext cx="430638" cy="43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267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A1751-D81A-4F83-A35F-703AC6404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23" y="196633"/>
            <a:ext cx="11174209" cy="1400530"/>
          </a:xfrm>
        </p:spPr>
        <p:txBody>
          <a:bodyPr/>
          <a:lstStyle/>
          <a:p>
            <a:r>
              <a:rPr lang="en-US" dirty="0"/>
              <a:t>Something About Who We Are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28CA37F-DFCF-4165-ADC1-F9893942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39B1CBB3-D0C5-44DC-8A64-FEF27604292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6335" y="1397553"/>
            <a:ext cx="2955918" cy="2218468"/>
          </a:xfrm>
          <a:prstGeom prst="rect">
            <a:avLst/>
          </a:prstGeom>
        </p:spPr>
      </p:pic>
      <p:pic>
        <p:nvPicPr>
          <p:cNvPr id="11" name="Picture 10" descr="A picture containing cabinet, indoor, sitting, refrigerator&#10;&#10;Description automatically generated">
            <a:extLst>
              <a:ext uri="{FF2B5EF4-FFF2-40B4-BE49-F238E27FC236}">
                <a16:creationId xmlns:a16="http://schemas.microsoft.com/office/drawing/2014/main" xmlns="" id="{32E9CE5C-EFFF-4EEC-A7B8-A7736183B13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9758" y="3888252"/>
            <a:ext cx="2955919" cy="2216939"/>
          </a:xfrm>
          <a:prstGeom prst="rect">
            <a:avLst/>
          </a:prstGeom>
        </p:spPr>
      </p:pic>
      <p:pic>
        <p:nvPicPr>
          <p:cNvPr id="13" name="Picture 12" descr="A glass door&#10;&#10;Description automatically generated">
            <a:extLst>
              <a:ext uri="{FF2B5EF4-FFF2-40B4-BE49-F238E27FC236}">
                <a16:creationId xmlns:a16="http://schemas.microsoft.com/office/drawing/2014/main" xmlns="" id="{DDDF4D61-C68A-4DC0-89DA-0CA4ECEB9E8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-1"/>
          <a:stretch/>
        </p:blipFill>
        <p:spPr>
          <a:xfrm>
            <a:off x="8033542" y="1397553"/>
            <a:ext cx="2955918" cy="2216939"/>
          </a:xfrm>
          <a:prstGeom prst="rect">
            <a:avLst/>
          </a:prstGeom>
        </p:spPr>
      </p:pic>
      <p:pic>
        <p:nvPicPr>
          <p:cNvPr id="18" name="Picture 17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xmlns="" id="{04651EAD-FBE7-4235-873C-EA5D64389D4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3883" y="3899794"/>
            <a:ext cx="4214134" cy="2205397"/>
          </a:xfrm>
          <a:prstGeom prst="rect">
            <a:avLst/>
          </a:prstGeom>
        </p:spPr>
      </p:pic>
      <p:pic>
        <p:nvPicPr>
          <p:cNvPr id="6" name="Picture 5" descr="A picture containing text, person&#10;&#10;Description automatically generated">
            <a:extLst>
              <a:ext uri="{FF2B5EF4-FFF2-40B4-BE49-F238E27FC236}">
                <a16:creationId xmlns:a16="http://schemas.microsoft.com/office/drawing/2014/main" xmlns="" id="{1F03D90E-2897-419B-9261-DA5A39482CA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51468" y="3899794"/>
            <a:ext cx="3091421" cy="22169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3DB3832-4F52-C147-B3F5-059243852E30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6165" y="1436484"/>
            <a:ext cx="3263464" cy="21780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1">
                <a:lumMod val="85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Footer Placeholder 5">
            <a:extLst>
              <a:ext uri="{FF2B5EF4-FFF2-40B4-BE49-F238E27FC236}">
                <a16:creationId xmlns:a16="http://schemas.microsoft.com/office/drawing/2014/main" xmlns="" id="{3E820931-8E1D-4EC6-9756-A68E158CE6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399550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logo&#10;&#10;Description automatically generated">
            <a:extLst>
              <a:ext uri="{FF2B5EF4-FFF2-40B4-BE49-F238E27FC236}">
                <a16:creationId xmlns:a16="http://schemas.microsoft.com/office/drawing/2014/main" xmlns="" id="{3E008EAD-2E2C-4961-AEB8-CB169D9832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6" r="-703" b="4016"/>
          <a:stretch/>
        </p:blipFill>
        <p:spPr>
          <a:xfrm>
            <a:off x="0" y="0"/>
            <a:ext cx="12280900" cy="63119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2CA0B36-58A3-4A1A-BE26-B075F0AD9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5559" y="1257990"/>
            <a:ext cx="7360192" cy="4540382"/>
          </a:xfrm>
        </p:spPr>
        <p:txBody>
          <a:bodyPr>
            <a:noAutofit/>
          </a:bodyPr>
          <a:lstStyle/>
          <a:p>
            <a:pPr>
              <a:buClr>
                <a:schemeClr val="bg1"/>
              </a:buClr>
              <a:buSzPct val="104000"/>
              <a:buFont typeface="Wingdings" charset="2"/>
              <a:buChar char="Ø"/>
            </a:pPr>
            <a:r>
              <a:rPr lang="en-US" sz="2400" dirty="0"/>
              <a:t>We have been recognized as </a:t>
            </a:r>
            <a:r>
              <a:rPr lang="en-US" sz="2400" dirty="0">
                <a:solidFill>
                  <a:srgbClr val="7C1831"/>
                </a:solidFill>
              </a:rPr>
              <a:t>Top 100 Women-owned businesses in the Bay Area </a:t>
            </a:r>
            <a:r>
              <a:rPr lang="en-US" sz="2400" dirty="0"/>
              <a:t>(2018-2021) by </a:t>
            </a:r>
            <a:r>
              <a:rPr lang="en-US" sz="2400" i="1" dirty="0"/>
              <a:t>San Francisco Business Times</a:t>
            </a:r>
            <a:r>
              <a:rPr lang="en-US" sz="2400" dirty="0"/>
              <a:t>. </a:t>
            </a:r>
          </a:p>
          <a:p>
            <a:pPr>
              <a:buClr>
                <a:schemeClr val="bg1"/>
              </a:buClr>
              <a:buSzPct val="104000"/>
              <a:buFont typeface="Wingdings" charset="2"/>
              <a:buChar char="Ø"/>
            </a:pPr>
            <a:r>
              <a:rPr lang="en-US" sz="2400" dirty="0"/>
              <a:t>Biometrics talent and project solutions for start-ups, mid-sized biotech, medical device companies, and large biopharma companies.   </a:t>
            </a:r>
          </a:p>
          <a:p>
            <a:pPr>
              <a:buClr>
                <a:schemeClr val="bg1"/>
              </a:buClr>
              <a:buSzPct val="104000"/>
              <a:buFont typeface="Wingdings" charset="2"/>
              <a:buChar char="Ø"/>
            </a:pPr>
            <a:r>
              <a:rPr lang="en-US" sz="2400" dirty="0"/>
              <a:t>Serving 40% of the top 25 Biopharma companies in the Greater Bay Area with a returning customer rate of 85%. </a:t>
            </a:r>
          </a:p>
          <a:p>
            <a:pPr>
              <a:buClr>
                <a:schemeClr val="bg1"/>
              </a:buClr>
              <a:buSzPct val="104000"/>
              <a:buFont typeface="Wingdings" charset="2"/>
              <a:buChar char="Ø"/>
            </a:pPr>
            <a:r>
              <a:rPr lang="en-US" sz="2400" dirty="0"/>
              <a:t>WBENC Certified </a:t>
            </a:r>
            <a:r>
              <a:rPr lang="en-US" sz="2400" i="1" dirty="0"/>
              <a:t>Women Business Enterprise (</a:t>
            </a:r>
            <a:r>
              <a:rPr lang="en-US" sz="2400" i="1" dirty="0">
                <a:solidFill>
                  <a:srgbClr val="7C1831"/>
                </a:solidFill>
              </a:rPr>
              <a:t>WBE</a:t>
            </a:r>
            <a:r>
              <a:rPr lang="en-US" sz="2400" i="1" dirty="0"/>
              <a:t>) </a:t>
            </a:r>
            <a:r>
              <a:rPr lang="en-US" sz="2400" dirty="0"/>
              <a:t>since 2016.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28CA37F-DFCF-4165-ADC1-F9893942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16" name="Picture 15" descr="A picture containing logo&#10;&#10;Description automatically generated">
            <a:extLst>
              <a:ext uri="{FF2B5EF4-FFF2-40B4-BE49-F238E27FC236}">
                <a16:creationId xmlns:a16="http://schemas.microsoft.com/office/drawing/2014/main" xmlns="" id="{AD512D3E-885D-44A4-844C-4B58781583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6" t="24141" r="60132" b="4016"/>
          <a:stretch/>
        </p:blipFill>
        <p:spPr>
          <a:xfrm>
            <a:off x="7905751" y="2352184"/>
            <a:ext cx="4279900" cy="3959716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xmlns="" id="{1E925099-7E45-47B7-8C04-410CACF6D7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385" t="7853" r="1874" b="3576"/>
          <a:stretch/>
        </p:blipFill>
        <p:spPr>
          <a:xfrm>
            <a:off x="8826357" y="2667000"/>
            <a:ext cx="3359294" cy="3048000"/>
          </a:xfrm>
          <a:prstGeom prst="rect">
            <a:avLst/>
          </a:prstGeom>
        </p:spPr>
      </p:pic>
      <p:sp>
        <p:nvSpPr>
          <p:cNvPr id="7" name="Footer Placeholder 5">
            <a:extLst>
              <a:ext uri="{FF2B5EF4-FFF2-40B4-BE49-F238E27FC236}">
                <a16:creationId xmlns:a16="http://schemas.microsoft.com/office/drawing/2014/main" xmlns="" id="{2B421929-4F79-4C0D-9BAF-38B0AA4A62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18147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pider, insect, colorful&#10;&#10;Description automatically generated">
            <a:extLst>
              <a:ext uri="{FF2B5EF4-FFF2-40B4-BE49-F238E27FC236}">
                <a16:creationId xmlns:a16="http://schemas.microsoft.com/office/drawing/2014/main" xmlns="" id="{E4B824DA-0944-43F4-9C57-317EE32A9C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29" t="-231" b="10176"/>
          <a:stretch/>
        </p:blipFill>
        <p:spPr>
          <a:xfrm>
            <a:off x="0" y="-130883"/>
            <a:ext cx="12192000" cy="649626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28CA37F-DFCF-4165-ADC1-F9893942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B3BED24-89E6-46BF-94B3-14CD380AA627}"/>
              </a:ext>
            </a:extLst>
          </p:cNvPr>
          <p:cNvSpPr/>
          <p:nvPr/>
        </p:nvSpPr>
        <p:spPr>
          <a:xfrm>
            <a:off x="337723" y="361733"/>
            <a:ext cx="9873077" cy="75667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939A2117-5EE8-A840-9505-42B24A9C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23" y="386785"/>
            <a:ext cx="9873077" cy="756678"/>
          </a:xfrm>
        </p:spPr>
        <p:txBody>
          <a:bodyPr/>
          <a:lstStyle/>
          <a:p>
            <a:r>
              <a:rPr lang="en-US" dirty="0"/>
              <a:t>How to Transform from Technical to Business?</a:t>
            </a:r>
            <a:br>
              <a:rPr lang="en-US" dirty="0"/>
            </a:br>
            <a:endParaRPr lang="en-US" sz="3600" dirty="0">
              <a:solidFill>
                <a:schemeClr val="accent4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BC0A2BE-74FE-4A92-B6EC-03FD397ECC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4033483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09F8AF-B53A-4B6D-AC8F-21394531D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MBA is Not Needed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0FFBAB4-89C7-447D-9932-F9680FFD0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xmlns="" id="{FBB021FA-D16C-404E-B8E9-33EE32F0F5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2799610"/>
              </p:ext>
            </p:extLst>
          </p:nvPr>
        </p:nvGraphicFramePr>
        <p:xfrm>
          <a:off x="1639538" y="874344"/>
          <a:ext cx="8912924" cy="4586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5">
            <a:extLst>
              <a:ext uri="{FF2B5EF4-FFF2-40B4-BE49-F238E27FC236}">
                <a16:creationId xmlns:a16="http://schemas.microsoft.com/office/drawing/2014/main" xmlns="" id="{BE4A5496-BB80-402F-8A4C-A55828E44D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93541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 (3)">
            <a:hlinkClick r:id="" action="ppaction://media"/>
            <a:extLst>
              <a:ext uri="{FF2B5EF4-FFF2-40B4-BE49-F238E27FC236}">
                <a16:creationId xmlns:a16="http://schemas.microsoft.com/office/drawing/2014/main" xmlns="" id="{64A2CEE6-499D-4829-A220-0646F150CF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-410" b="8462"/>
          <a:stretch/>
        </p:blipFill>
        <p:spPr>
          <a:xfrm>
            <a:off x="0" y="-112734"/>
            <a:ext cx="12192000" cy="64246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A97E6D6-AB70-4658-9181-8C74CF810916}"/>
              </a:ext>
            </a:extLst>
          </p:cNvPr>
          <p:cNvSpPr/>
          <p:nvPr/>
        </p:nvSpPr>
        <p:spPr>
          <a:xfrm>
            <a:off x="198023" y="227056"/>
            <a:ext cx="5460499" cy="1268257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64C2DE-5218-4226-8461-FC19707C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23" y="185875"/>
            <a:ext cx="9404723" cy="1400530"/>
          </a:xfrm>
        </p:spPr>
        <p:txBody>
          <a:bodyPr/>
          <a:lstStyle/>
          <a:p>
            <a:r>
              <a:rPr lang="en-US" sz="4400" dirty="0"/>
              <a:t>How to Learn</a:t>
            </a:r>
            <a:br>
              <a:rPr lang="en-US" sz="4400" dirty="0"/>
            </a:br>
            <a:r>
              <a:rPr lang="en-US" sz="3600" dirty="0">
                <a:solidFill>
                  <a:schemeClr val="accent4"/>
                </a:solidFill>
              </a:rPr>
              <a:t>Method 1 – Filling out Forms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D61C20F-9C50-476E-B7CB-B853D9ED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A175FF3-355E-4DC9-A2FF-19CCBF3E60C7}"/>
              </a:ext>
            </a:extLst>
          </p:cNvPr>
          <p:cNvSpPr/>
          <p:nvPr/>
        </p:nvSpPr>
        <p:spPr>
          <a:xfrm>
            <a:off x="968529" y="4865362"/>
            <a:ext cx="7407373" cy="706382"/>
          </a:xfrm>
          <a:prstGeom prst="rect">
            <a:avLst/>
          </a:prstGeom>
          <a:solidFill>
            <a:schemeClr val="bg2">
              <a:lumMod val="5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706EF81-D9F0-4E0B-8BE7-262CF4451F67}"/>
              </a:ext>
            </a:extLst>
          </p:cNvPr>
          <p:cNvSpPr txBox="1"/>
          <p:nvPr/>
        </p:nvSpPr>
        <p:spPr>
          <a:xfrm>
            <a:off x="968529" y="4926165"/>
            <a:ext cx="74073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1"/>
                </a:solidFill>
              </a:rPr>
              <a:t>The collected data serve a purpose</a:t>
            </a:r>
            <a:r>
              <a:rPr lang="en-US" sz="3200" b="0" dirty="0">
                <a:solidFill>
                  <a:schemeClr val="accent1"/>
                </a:solidFill>
              </a:rPr>
              <a:t>. </a:t>
            </a: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xmlns="" id="{D567B82B-726D-447A-B979-64D1EF4CB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323332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8" grpId="0" animBg="1"/>
      <p:bldP spid="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8BA6174-6A2E-4534-8EF1-746759703252}"/>
              </a:ext>
            </a:extLst>
          </p:cNvPr>
          <p:cNvSpPr/>
          <p:nvPr/>
        </p:nvSpPr>
        <p:spPr>
          <a:xfrm>
            <a:off x="0" y="0"/>
            <a:ext cx="4648199" cy="63190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D61C20F-9C50-476E-B7CB-B853D9ED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96D18252-DA8C-4FEF-B368-6CA90420027A}"/>
              </a:ext>
            </a:extLst>
          </p:cNvPr>
          <p:cNvSpPr/>
          <p:nvPr/>
        </p:nvSpPr>
        <p:spPr>
          <a:xfrm>
            <a:off x="515863" y="3155208"/>
            <a:ext cx="1979911" cy="523220"/>
          </a:xfrm>
          <a:prstGeom prst="rect">
            <a:avLst/>
          </a:prstGeom>
          <a:solidFill>
            <a:schemeClr val="bg2">
              <a:lumMod val="5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FC8F788-C24C-429D-985B-32F37E7D726D}"/>
              </a:ext>
            </a:extLst>
          </p:cNvPr>
          <p:cNvSpPr txBox="1"/>
          <p:nvPr/>
        </p:nvSpPr>
        <p:spPr>
          <a:xfrm>
            <a:off x="474119" y="3157150"/>
            <a:ext cx="22127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800" b="1" i="1" dirty="0">
                <a:solidFill>
                  <a:schemeClr val="accent1"/>
                </a:solidFill>
              </a:rPr>
              <a:t>Participate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FD97E0F8-E1F0-4F31-90EF-57900E1B0B39}"/>
              </a:ext>
            </a:extLst>
          </p:cNvPr>
          <p:cNvSpPr/>
          <p:nvPr/>
        </p:nvSpPr>
        <p:spPr>
          <a:xfrm>
            <a:off x="721188" y="3953768"/>
            <a:ext cx="3183838" cy="523220"/>
          </a:xfrm>
          <a:prstGeom prst="rect">
            <a:avLst/>
          </a:prstGeom>
          <a:solidFill>
            <a:schemeClr val="bg2">
              <a:lumMod val="5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136A918-3C5C-4D0E-9949-A4EC31711B6C}"/>
              </a:ext>
            </a:extLst>
          </p:cNvPr>
          <p:cNvSpPr txBox="1"/>
          <p:nvPr/>
        </p:nvSpPr>
        <p:spPr>
          <a:xfrm>
            <a:off x="699672" y="3953768"/>
            <a:ext cx="33325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/>
            <a:r>
              <a:rPr lang="en-US" sz="2800" b="1" i="1" dirty="0">
                <a:solidFill>
                  <a:schemeClr val="accent1"/>
                </a:solidFill>
              </a:rPr>
              <a:t>Rinse and Repeat</a:t>
            </a:r>
          </a:p>
        </p:txBody>
      </p:sp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xmlns="" id="{308F8520-9445-4BDB-AA88-44E02B24482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768" t="5927" r="1132" b="3148"/>
          <a:stretch/>
        </p:blipFill>
        <p:spPr>
          <a:xfrm>
            <a:off x="4648199" y="1051"/>
            <a:ext cx="7543801" cy="63083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64C2DE-5218-4226-8461-FC19707C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23" y="196633"/>
            <a:ext cx="4335877" cy="1400530"/>
          </a:xfrm>
        </p:spPr>
        <p:txBody>
          <a:bodyPr/>
          <a:lstStyle/>
          <a:p>
            <a:r>
              <a:rPr lang="en-US" sz="4400" dirty="0"/>
              <a:t>How to Learn</a:t>
            </a:r>
            <a:br>
              <a:rPr lang="en-US" sz="4400" dirty="0"/>
            </a:br>
            <a:r>
              <a:rPr lang="en-US" sz="3600" dirty="0">
                <a:solidFill>
                  <a:schemeClr val="accent4"/>
                </a:solidFill>
              </a:rPr>
              <a:t>Method 2 – Learn from Service Vendors 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xmlns="" id="{4735A88E-72D1-4817-B679-38A3A21A64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198991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  <p:bldP spid="11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0A9A35F-9A73-4CB4-9D53-2DACC94D33AC}"/>
              </a:ext>
            </a:extLst>
          </p:cNvPr>
          <p:cNvSpPr/>
          <p:nvPr/>
        </p:nvSpPr>
        <p:spPr>
          <a:xfrm>
            <a:off x="0" y="-86061"/>
            <a:ext cx="12192000" cy="640513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F90E13AB-5B62-4E29-B252-F1D2A8C88E82}"/>
              </a:ext>
            </a:extLst>
          </p:cNvPr>
          <p:cNvSpPr/>
          <p:nvPr/>
        </p:nvSpPr>
        <p:spPr>
          <a:xfrm>
            <a:off x="198022" y="196633"/>
            <a:ext cx="7990307" cy="1884366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64C2DE-5218-4226-8461-FC19707C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24" y="196633"/>
            <a:ext cx="8677036" cy="1400530"/>
          </a:xfrm>
        </p:spPr>
        <p:txBody>
          <a:bodyPr/>
          <a:lstStyle/>
          <a:p>
            <a:r>
              <a:rPr lang="en-US" sz="4400" dirty="0"/>
              <a:t>How to learn</a:t>
            </a:r>
            <a:br>
              <a:rPr lang="en-US" sz="4400" dirty="0"/>
            </a:br>
            <a:r>
              <a:rPr lang="en-US" sz="3600" dirty="0">
                <a:solidFill>
                  <a:schemeClr val="accent4"/>
                </a:solidFill>
              </a:rPr>
              <a:t>Method 3 – Learning a Little Bit from Many People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D61C20F-9C50-476E-B7CB-B853D9ED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xmlns="" id="{5E42F51F-4433-4D13-ADF0-A9579F04FCC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22277" y="1695524"/>
            <a:ext cx="4425950" cy="4216400"/>
          </a:xfrm>
          <a:prstGeom prst="rect">
            <a:avLst/>
          </a:prstGeom>
        </p:spPr>
      </p:pic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xmlns="" id="{D91EF3C9-0EB9-4C0C-8BC5-57747721228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70900" y="0"/>
            <a:ext cx="3721100" cy="4673600"/>
          </a:xfrm>
          <a:prstGeom prst="rect">
            <a:avLst/>
          </a:prstGeom>
        </p:spPr>
      </p:pic>
      <p:pic>
        <p:nvPicPr>
          <p:cNvPr id="14" name="Picture 13" descr="Text&#10;&#10;Description automatically generated with medium confidence">
            <a:extLst>
              <a:ext uri="{FF2B5EF4-FFF2-40B4-BE49-F238E27FC236}">
                <a16:creationId xmlns:a16="http://schemas.microsoft.com/office/drawing/2014/main" xmlns="" id="{E825D64E-E31B-4D11-B4CD-1D883240702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7999" y="2939084"/>
            <a:ext cx="3838575" cy="3530600"/>
          </a:xfrm>
          <a:prstGeom prst="rect">
            <a:avLst/>
          </a:prstGeom>
        </p:spPr>
      </p:pic>
      <p:sp>
        <p:nvSpPr>
          <p:cNvPr id="10" name="Footer Placeholder 5">
            <a:extLst>
              <a:ext uri="{FF2B5EF4-FFF2-40B4-BE49-F238E27FC236}">
                <a16:creationId xmlns:a16="http://schemas.microsoft.com/office/drawing/2014/main" xmlns="" id="{3DCB3C5B-B9DF-4FB7-8CDA-CB35BDF0A2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2396528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erson, red&#10;&#10;Description automatically generated">
            <a:extLst>
              <a:ext uri="{FF2B5EF4-FFF2-40B4-BE49-F238E27FC236}">
                <a16:creationId xmlns:a16="http://schemas.microsoft.com/office/drawing/2014/main" xmlns="" id="{DF1562BF-BE7E-40FC-9929-41C756C7D68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757738" y="-1112837"/>
            <a:ext cx="6372225" cy="8496300"/>
          </a:xfrm>
          <a:prstGeom prst="rect">
            <a:avLst/>
          </a:prstGeom>
        </p:spPr>
      </p:pic>
      <p:pic>
        <p:nvPicPr>
          <p:cNvPr id="7" name="Picture 6" descr="A picture containing person, red&#10;&#10;Description automatically generated">
            <a:extLst>
              <a:ext uri="{FF2B5EF4-FFF2-40B4-BE49-F238E27FC236}">
                <a16:creationId xmlns:a16="http://schemas.microsoft.com/office/drawing/2014/main" xmlns="" id="{61CBAD6A-920B-4FC9-B3B5-6462A83197F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 flipV="1">
            <a:off x="-227011" y="2398710"/>
            <a:ext cx="6372225" cy="1473198"/>
          </a:xfrm>
          <a:prstGeom prst="rect">
            <a:avLst/>
          </a:prstGeom>
        </p:spPr>
      </p:pic>
      <p:pic>
        <p:nvPicPr>
          <p:cNvPr id="9" name="Picture 8" descr="A picture containing person, red&#10;&#10;Description automatically generated">
            <a:extLst>
              <a:ext uri="{FF2B5EF4-FFF2-40B4-BE49-F238E27FC236}">
                <a16:creationId xmlns:a16="http://schemas.microsoft.com/office/drawing/2014/main" xmlns="" id="{AC8FF7DF-6973-4896-8EBB-DD22FC3D301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 flipV="1">
            <a:off x="-1700211" y="2398705"/>
            <a:ext cx="6372225" cy="1473198"/>
          </a:xfrm>
          <a:prstGeom prst="rect">
            <a:avLst/>
          </a:prstGeom>
        </p:spPr>
      </p:pic>
      <p:pic>
        <p:nvPicPr>
          <p:cNvPr id="10" name="Picture 9" descr="A picture containing person, red&#10;&#10;Description automatically generated">
            <a:extLst>
              <a:ext uri="{FF2B5EF4-FFF2-40B4-BE49-F238E27FC236}">
                <a16:creationId xmlns:a16="http://schemas.microsoft.com/office/drawing/2014/main" xmlns="" id="{58FC2E93-8391-437D-A279-93AEA56E61F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 flipV="1">
            <a:off x="-2718801" y="2667995"/>
            <a:ext cx="6372225" cy="93462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3984A90E-D387-4F41-B2EB-57E42FC6B2A7}"/>
              </a:ext>
            </a:extLst>
          </p:cNvPr>
          <p:cNvSpPr/>
          <p:nvPr/>
        </p:nvSpPr>
        <p:spPr>
          <a:xfrm>
            <a:off x="198022" y="196633"/>
            <a:ext cx="9189818" cy="1400530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64C2DE-5218-4226-8461-FC19707C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21" y="244012"/>
            <a:ext cx="9404723" cy="1400530"/>
          </a:xfrm>
        </p:spPr>
        <p:txBody>
          <a:bodyPr/>
          <a:lstStyle/>
          <a:p>
            <a:r>
              <a:rPr lang="en-US" sz="4400" dirty="0"/>
              <a:t>How to Learn</a:t>
            </a:r>
            <a:br>
              <a:rPr lang="en-US" sz="4400" dirty="0"/>
            </a:br>
            <a:r>
              <a:rPr lang="en-US" sz="3600" dirty="0">
                <a:solidFill>
                  <a:schemeClr val="accent4"/>
                </a:solidFill>
              </a:rPr>
              <a:t>Method 4 – from Costly Mistakes that Really Hurt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D61C20F-9C50-476E-B7CB-B853D9ED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2C5CCA1-72A2-4C59-9CD8-44EEBE26CB03}"/>
              </a:ext>
            </a:extLst>
          </p:cNvPr>
          <p:cNvSpPr/>
          <p:nvPr/>
        </p:nvSpPr>
        <p:spPr>
          <a:xfrm>
            <a:off x="576802" y="4778963"/>
            <a:ext cx="3306266" cy="929011"/>
          </a:xfrm>
          <a:prstGeom prst="rect">
            <a:avLst/>
          </a:prstGeom>
          <a:solidFill>
            <a:schemeClr val="bg2">
              <a:lumMod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8C8D33B-E571-43D1-88A1-2F299AA3D20D}"/>
              </a:ext>
            </a:extLst>
          </p:cNvPr>
          <p:cNvSpPr txBox="1"/>
          <p:nvPr/>
        </p:nvSpPr>
        <p:spPr>
          <a:xfrm>
            <a:off x="649457" y="4753868"/>
            <a:ext cx="351672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/>
            <a:r>
              <a:rPr lang="en-US" sz="2800" b="1" i="1" dirty="0">
                <a:solidFill>
                  <a:schemeClr val="accent1"/>
                </a:solidFill>
              </a:rPr>
              <a:t>Making the same mistake twice? 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xmlns="" id="{C753143D-345A-4BB6-A00A-539258550C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89210"/>
            <a:ext cx="4114800" cy="332266"/>
          </a:xfrm>
        </p:spPr>
        <p:txBody>
          <a:bodyPr/>
          <a:lstStyle/>
          <a:p>
            <a:r>
              <a:rPr lang="en-US" dirty="0"/>
              <a:t>BBSW 2021</a:t>
            </a:r>
          </a:p>
        </p:txBody>
      </p:sp>
    </p:spTree>
    <p:extLst>
      <p:ext uri="{BB962C8B-B14F-4D97-AF65-F5344CB8AC3E}">
        <p14:creationId xmlns:p14="http://schemas.microsoft.com/office/powerpoint/2010/main" val="31686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ster Slide Deck 2018">
  <a:themeElements>
    <a:clrScheme name="Custom 5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FCF004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FFFF00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10157</TotalTime>
  <Words>270</Words>
  <Application>Microsoft Office PowerPoint</Application>
  <PresentationFormat>Widescreen</PresentationFormat>
  <Paragraphs>66</Paragraphs>
  <Slides>13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Berlin Sans FB</vt:lpstr>
      <vt:lpstr>Calibri</vt:lpstr>
      <vt:lpstr>Century Gothic</vt:lpstr>
      <vt:lpstr>Impact</vt:lpstr>
      <vt:lpstr>Wingdings</vt:lpstr>
      <vt:lpstr>Wingdings 3</vt:lpstr>
      <vt:lpstr>Master Slide Deck 2018</vt:lpstr>
      <vt:lpstr>How to Acquire Business Skills without Getting an MBA       </vt:lpstr>
      <vt:lpstr>Something About Who We Are</vt:lpstr>
      <vt:lpstr>PowerPoint Presentation</vt:lpstr>
      <vt:lpstr>How to Transform from Technical to Business? </vt:lpstr>
      <vt:lpstr>MBA is Not Needed </vt:lpstr>
      <vt:lpstr>How to Learn Method 1 – Filling out Forms</vt:lpstr>
      <vt:lpstr>How to Learn Method 2 – Learn from Service Vendors </vt:lpstr>
      <vt:lpstr>How to learn Method 3 – Learning a Little Bit from Many People </vt:lpstr>
      <vt:lpstr>How to Learn Method 4 – from Costly Mistakes that Really Hurt</vt:lpstr>
      <vt:lpstr>How to learn Method 5 – From Getting No’s from People</vt:lpstr>
      <vt:lpstr>How to learn Method 6 – Learn from Wisdom and Inspiration</vt:lpstr>
      <vt:lpstr>Open Book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Allison Costa</dc:creator>
  <cp:lastModifiedBy>Microsoft</cp:lastModifiedBy>
  <cp:revision>278</cp:revision>
  <dcterms:created xsi:type="dcterms:W3CDTF">2018-06-19T21:46:58Z</dcterms:created>
  <dcterms:modified xsi:type="dcterms:W3CDTF">2021-11-01T04:07:07Z</dcterms:modified>
</cp:coreProperties>
</file>

<file path=docProps/thumbnail.jpeg>
</file>